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2"/>
  </p:notesMasterIdLst>
  <p:sldIdLst>
    <p:sldId id="267" r:id="rId5"/>
    <p:sldId id="296" r:id="rId6"/>
    <p:sldId id="297" r:id="rId7"/>
    <p:sldId id="298" r:id="rId8"/>
    <p:sldId id="300" r:id="rId9"/>
    <p:sldId id="299" r:id="rId10"/>
    <p:sldId id="277" r:id="rId11"/>
  </p:sldIdLst>
  <p:sldSz cx="12192000" cy="6858000"/>
  <p:notesSz cx="6858000" cy="9144000"/>
  <p:embeddedFontLst>
    <p:embeddedFont>
      <p:font typeface="Acumin Pro" panose="020F0502020204030204" pitchFamily="34" charset="0"/>
      <p:regular r:id="rId13"/>
      <p:bold r:id="rId14"/>
      <p:italic r:id="rId15"/>
      <p:boldItalic r:id="rId16"/>
    </p:embeddedFont>
    <p:embeddedFont>
      <p:font typeface="Acumin Pro Condensed Semibold" panose="020B0706020202020204" pitchFamily="34" charset="77"/>
      <p:regular r:id="rId17"/>
      <p:bold r:id="rId18"/>
      <p:italic r:id="rId19"/>
      <p:boldItalic r:id="rId20"/>
    </p:embeddedFont>
    <p:embeddedFont>
      <p:font typeface="Acumin Pro Medium" panose="020B0604020202020204" pitchFamily="34" charset="77"/>
      <p:regular r:id="rId21"/>
      <p:italic r:id="rId22"/>
    </p:embeddedFont>
    <p:embeddedFont>
      <p:font typeface="Acumin Pro Semibold" panose="020F0502020204030204" pitchFamily="34" charset="0"/>
      <p:regular r:id="rId23"/>
      <p:bold r:id="rId24"/>
      <p:italic r:id="rId25"/>
      <p:bold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Franklin Gothic Medium" panose="020B0603020102020204" pitchFamily="34" charset="0"/>
      <p:regular r:id="rId29"/>
      <p:italic r:id="rId30"/>
    </p:embeddedFont>
    <p:embeddedFont>
      <p:font typeface="Franklin Gothic Medium Cond" panose="020B0606030402020204" pitchFamily="3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/>
    <p:restoredTop sz="94767"/>
  </p:normalViewPr>
  <p:slideViewPr>
    <p:cSldViewPr snapToGrid="0">
      <p:cViewPr varScale="1">
        <p:scale>
          <a:sx n="120" d="100"/>
          <a:sy n="120" d="100"/>
        </p:scale>
        <p:origin x="192" y="352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 between periodic solutions in the CR3BP. Very far from the Earth.</a:t>
            </a:r>
          </a:p>
          <a:p>
            <a:r>
              <a:rPr lang="en-US" dirty="0"/>
              <a:t>Depart from the southernmost part of the NRHO. </a:t>
            </a:r>
          </a:p>
          <a:p>
            <a:r>
              <a:rPr lang="en-US" dirty="0"/>
              <a:t>On the left, nominal trajectory along with a vector for the thrust direction.</a:t>
            </a:r>
          </a:p>
          <a:p>
            <a:r>
              <a:rPr lang="en-US" dirty="0"/>
              <a:t>On the right, closed-loop Monte Carlo simulations with deviations enlarged for visualization.</a:t>
            </a:r>
          </a:p>
          <a:p>
            <a:r>
              <a:rPr lang="en-US" dirty="0"/>
              <a:t>Immediately, we perform a gravity assist to change the inclination of our orbit.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7607E-0B69-7042-8E26-D319E7C241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8F48ED-D9F0-5E4D-BDF7-773F9E51D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66F67C-5493-6440-B926-868AD50BE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48264-8238-AA42-BAAD-DCEFFEB0B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56456-EFF1-AF89-28F7-3D4A6920E0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15B42-F239-7247-AA77-40BFCBDF0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FC3B4-59A9-0143-ACAD-C4E10500A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1C0D4-3BCE-594F-B5D0-2ABAA5F6D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A50DF-9A0A-594A-BAD4-D68BD64C8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E03506-0294-5543-B200-158DEC474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1CAF6-BB71-BA43-B05C-1391B2217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7DD4BC-BB46-B042-8C9E-0C48FEF65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AC0BB7-28CB-1045-A186-168990E05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3982" y="5739523"/>
            <a:ext cx="5061858" cy="535961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8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E733ED-F177-394F-B2B4-AD0C24210F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EBA4CD-F5DD-7542-A915-231E69D451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54CC63-E6C1-0641-A52A-0CA6A6D51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9D8470-6707-634E-83EB-0AE05382F6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7" y="6218750"/>
            <a:ext cx="3362231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9153B-D2C2-5F4B-A4B4-600CF3A29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47B7FA-4368-414B-BAD6-A0AB292BAA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4" y="5739523"/>
            <a:ext cx="5061853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A4D2F-F17A-B040-9E4F-AFE7D2510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982" y="5739523"/>
            <a:ext cx="5061858" cy="5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7CAFF-04F4-A34D-B7B6-EBED6965F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96797B-CDA6-844B-B707-13EFA6D08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2C242-21E2-8C45-8154-228A2AF659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B36B9-0633-CE4C-8EE7-86C09B93B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5E15E2-B5E9-0E44-8E6B-0D781F59F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C4BBC6-8C07-944F-88D5-2F7F291B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06" y="6218750"/>
            <a:ext cx="3362234" cy="3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231" y="6295058"/>
            <a:ext cx="1786567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657" r:id="rId13"/>
    <p:sldLayoutId id="2147483706" r:id="rId14"/>
    <p:sldLayoutId id="2147483705" r:id="rId15"/>
    <p:sldLayoutId id="2147483707" r:id="rId16"/>
    <p:sldLayoutId id="2147483713" r:id="rId17"/>
    <p:sldLayoutId id="2147483709" r:id="rId18"/>
    <p:sldLayoutId id="2147483710" r:id="rId19"/>
    <p:sldLayoutId id="2147483653" r:id="rId20"/>
    <p:sldLayoutId id="2147483690" r:id="rId21"/>
    <p:sldLayoutId id="2147483704" r:id="rId22"/>
    <p:sldLayoutId id="2147483692" r:id="rId23"/>
    <p:sldLayoutId id="2147483693" r:id="rId24"/>
    <p:sldLayoutId id="2147483691" r:id="rId25"/>
    <p:sldLayoutId id="2147483703" r:id="rId26"/>
  </p:sldLayoutIdLst>
  <p:hf sldNum="0" hd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6" y="372140"/>
            <a:ext cx="8875655" cy="3267291"/>
          </a:xfrm>
        </p:spPr>
        <p:txBody>
          <a:bodyPr/>
          <a:lstStyle/>
          <a:p>
            <a:r>
              <a:rPr lang="en-US" sz="4800" dirty="0"/>
              <a:t>Chance-Constrained Stochastic Trajectory Optimization for Spacecraft in Nonlinear Dynamical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3257" y="3639431"/>
            <a:ext cx="7763458" cy="656122"/>
          </a:xfrm>
        </p:spPr>
        <p:txBody>
          <a:bodyPr/>
          <a:lstStyle/>
          <a:p>
            <a:r>
              <a:rPr lang="en-US" dirty="0"/>
              <a:t>Naoya Kumagai, Kenshiro Oguri</a:t>
            </a:r>
          </a:p>
          <a:p>
            <a:r>
              <a:rPr lang="en-US" dirty="0"/>
              <a:t>School of Aeronautics and Astronautics, Purdue University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3257" y="4550734"/>
            <a:ext cx="7763458" cy="9356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December 9, 2025</a:t>
            </a:r>
          </a:p>
          <a:p>
            <a:r>
              <a:rPr lang="en-US" dirty="0"/>
              <a:t>Workshop on Stochastic Planning &amp; Control of Dynamical Systems</a:t>
            </a:r>
          </a:p>
          <a:p>
            <a:r>
              <a:rPr lang="en-US" dirty="0"/>
              <a:t>64</a:t>
            </a:r>
            <a:r>
              <a:rPr lang="en-US" baseline="30000" dirty="0"/>
              <a:t>th</a:t>
            </a:r>
            <a:r>
              <a:rPr lang="en-US" dirty="0"/>
              <a:t> IEEE Conference on Decision and Control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1F65258-D84D-BFEC-BA5F-5C7A31E7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266" y="4911973"/>
            <a:ext cx="2012954" cy="19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1F1E79-0868-707C-EED8-5DCEF9F1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i="1" kern="1200" cap="none" baseline="0" dirty="0">
                <a:latin typeface="Acumin Pro Condensed Semibold" panose="020B0506020202020204" pitchFamily="34" charset="77"/>
                <a:ea typeface="+mj-ea"/>
                <a:cs typeface="+mj-cs"/>
              </a:rPr>
              <a:t>Motivation: Cislunar Space Exploration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318C0-14F4-8A59-4E33-FC5B620C5E1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159329"/>
            <a:ext cx="5627914" cy="47743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/>
              <a:t>Cislunar space (region near the Moon):</a:t>
            </a:r>
          </a:p>
          <a:p>
            <a:pPr marL="285750"/>
            <a:r>
              <a:rPr lang="en-US" sz="1800" dirty="0"/>
              <a:t>Increasing interest for NASA and industry partners</a:t>
            </a:r>
          </a:p>
          <a:p>
            <a:pPr marL="285750"/>
            <a:r>
              <a:rPr lang="en-US" sz="1800" dirty="0"/>
              <a:t>Potential ice on lunar south pole</a:t>
            </a:r>
          </a:p>
          <a:p>
            <a:pPr marL="285750"/>
            <a:r>
              <a:rPr lang="en-US" sz="1800" dirty="0"/>
              <a:t>Dynamical structures that can be leveraged for interplanetary spaceflight</a:t>
            </a:r>
          </a:p>
          <a:p>
            <a:endParaRPr lang="en-US" sz="1800" dirty="0"/>
          </a:p>
          <a:p>
            <a:r>
              <a:rPr lang="en-US" sz="1800" b="1" dirty="0"/>
              <a:t>Challenges of cislunar space</a:t>
            </a:r>
          </a:p>
          <a:p>
            <a:pPr marL="285750"/>
            <a:r>
              <a:rPr lang="en-US" sz="1800" dirty="0"/>
              <a:t>Quick dynamics --- state evolves quickly and real-time intervention is difficult</a:t>
            </a:r>
          </a:p>
          <a:p>
            <a:pPr marL="285750"/>
            <a:r>
              <a:rPr lang="en-US" sz="1800" dirty="0"/>
              <a:t>Frequent lunar flybys --- highly nonlinear region makes uncertainty quantification difficult</a:t>
            </a:r>
          </a:p>
          <a:p>
            <a:endParaRPr lang="en-US" sz="1800" dirty="0"/>
          </a:p>
          <a:p>
            <a:r>
              <a:rPr lang="en-US" sz="1800" b="1" dirty="0"/>
              <a:t>How can we adapt mission design practices sustainably to reliably explore the cislunar region?</a:t>
            </a:r>
          </a:p>
        </p:txBody>
      </p:sp>
      <p:pic>
        <p:nvPicPr>
          <p:cNvPr id="9" name="Picture 8" descr="A satellite in space with a planet in the background&#10;&#10;AI-generated content may be incorrect.">
            <a:extLst>
              <a:ext uri="{FF2B5EF4-FFF2-40B4-BE49-F238E27FC236}">
                <a16:creationId xmlns:a16="http://schemas.microsoft.com/office/drawing/2014/main" id="{7798E95B-0BDA-9C7B-FAA2-174F225F2E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485" r="2" b="2"/>
          <a:stretch>
            <a:fillRect/>
          </a:stretch>
        </p:blipFill>
        <p:spPr>
          <a:xfrm>
            <a:off x="6298271" y="1233831"/>
            <a:ext cx="5425643" cy="4390338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609AA-3CD5-DC29-6352-628C398040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948231" y="6295058"/>
            <a:ext cx="1786567" cy="323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12/09/25     </a:t>
            </a:r>
          </a:p>
        </p:txBody>
      </p:sp>
    </p:spTree>
    <p:extLst>
      <p:ext uri="{BB962C8B-B14F-4D97-AF65-F5344CB8AC3E}">
        <p14:creationId xmlns:p14="http://schemas.microsoft.com/office/powerpoint/2010/main" val="144759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2DEEC-8AA7-4010-CCEC-A42DF01EA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896F-EB69-77F0-F839-85BD443AB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5" y="3657600"/>
            <a:ext cx="5308605" cy="2340430"/>
          </a:xfrm>
        </p:spPr>
        <p:txBody>
          <a:bodyPr/>
          <a:lstStyle/>
          <a:p>
            <a:r>
              <a:rPr lang="en-US" b="1" dirty="0"/>
              <a:t>Traditional: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Iterative: trajectory optimization &lt;-&gt; uncertainty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Heuristic safety/fuel margins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Time-consuming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CC11B6-850E-30C5-5511-FE850A9D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Mission Design Practice: Current vs Proposed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43F6E-EAC9-A5D7-438D-2E0B45993C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924674" y="6295058"/>
            <a:ext cx="810124" cy="323970"/>
          </a:xfrm>
        </p:spPr>
        <p:txBody>
          <a:bodyPr/>
          <a:lstStyle/>
          <a:p>
            <a:pPr algn="r"/>
            <a:r>
              <a:rPr lang="en-US" dirty="0"/>
              <a:t>12/09/25    </a:t>
            </a:r>
          </a:p>
        </p:txBody>
      </p:sp>
      <p:pic>
        <p:nvPicPr>
          <p:cNvPr id="6" name="Picture 5" descr="A diagram of software&#10;&#10;AI-generated content may be incorrect.">
            <a:extLst>
              <a:ext uri="{FF2B5EF4-FFF2-40B4-BE49-F238E27FC236}">
                <a16:creationId xmlns:a16="http://schemas.microsoft.com/office/drawing/2014/main" id="{567D2E8C-0640-0E46-1353-86D2F7E1FC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836"/>
          <a:stretch>
            <a:fillRect/>
          </a:stretch>
        </p:blipFill>
        <p:spPr>
          <a:xfrm>
            <a:off x="685795" y="974036"/>
            <a:ext cx="5206275" cy="2551484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034A29-4CD1-2C40-7BE2-38D85D371D85}"/>
              </a:ext>
            </a:extLst>
          </p:cNvPr>
          <p:cNvSpPr txBox="1">
            <a:spLocks/>
          </p:cNvSpPr>
          <p:nvPr/>
        </p:nvSpPr>
        <p:spPr>
          <a:xfrm>
            <a:off x="6306452" y="3657600"/>
            <a:ext cx="5308605" cy="234043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Stochastic Optimal Control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Unified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Probabilistic guarantees based on rigorous theory </a:t>
            </a:r>
          </a:p>
        </p:txBody>
      </p:sp>
      <p:pic>
        <p:nvPicPr>
          <p:cNvPr id="8" name="Picture 7" descr="A diagram of software&#10;&#10;AI-generated content may be incorrect.">
            <a:extLst>
              <a:ext uri="{FF2B5EF4-FFF2-40B4-BE49-F238E27FC236}">
                <a16:creationId xmlns:a16="http://schemas.microsoft.com/office/drawing/2014/main" id="{193D2D79-7C57-C97B-DE5D-8797E771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36"/>
          <a:stretch>
            <a:fillRect/>
          </a:stretch>
        </p:blipFill>
        <p:spPr>
          <a:xfrm>
            <a:off x="6197602" y="974036"/>
            <a:ext cx="5206274" cy="25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C9E1-772B-8FE3-9DD3-38B82D689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D2524-2833-0D8F-BBA7-0578F8E2E8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974036"/>
            <a:ext cx="11266713" cy="50239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Dynamics:  Circular-Restricted Three-Body Problem (CR3BP)[1]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Earth-Moon system in rotating frame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Continuous (low)-thrust spacecraft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Uncertainty Models: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Stochastic acceleration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Maneuver execution errors: control-dependent noise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Kalman filter: navigation errors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82AB94D-2F2F-02EB-FB8C-C5EB283A2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Formulation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7A4F1-D633-DC36-F765-F27757DC63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924674" y="6295058"/>
            <a:ext cx="810124" cy="323970"/>
          </a:xfrm>
        </p:spPr>
        <p:txBody>
          <a:bodyPr/>
          <a:lstStyle/>
          <a:p>
            <a:pPr algn="r"/>
            <a:r>
              <a:rPr lang="en-US" dirty="0"/>
              <a:t>12/09/25       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E7FD43-AD84-BBE4-9E0B-DD5719368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00" y="4263187"/>
            <a:ext cx="5910169" cy="17061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diagram of a space craft&#10;&#10;AI-generated content may be incorrect.">
            <a:extLst>
              <a:ext uri="{FF2B5EF4-FFF2-40B4-BE49-F238E27FC236}">
                <a16:creationId xmlns:a16="http://schemas.microsoft.com/office/drawing/2014/main" id="{95BB0F4E-0B55-B129-18CB-6D3BC136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364" y="118111"/>
            <a:ext cx="4268614" cy="3516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FFA9D3-3998-F9EB-2A05-5C39E91C1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82" y="3251083"/>
            <a:ext cx="3839863" cy="441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F7BDB0-86EC-A6B0-C9B7-579AA359B603}"/>
              </a:ext>
            </a:extLst>
          </p:cNvPr>
          <p:cNvSpPr txBox="1"/>
          <p:nvPr/>
        </p:nvSpPr>
        <p:spPr>
          <a:xfrm>
            <a:off x="3465095" y="6179419"/>
            <a:ext cx="688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Pavlak, T., “Trajectory Design and Orbit Maintenance Strategies in Multi-Body Dynamical Regimes,” Ph.D. Thesis, Purdue Univ., West Lafayette, IN, 2013.</a:t>
            </a:r>
          </a:p>
        </p:txBody>
      </p:sp>
      <p:pic>
        <p:nvPicPr>
          <p:cNvPr id="17" name="Picture 16" descr="A diagram of a dispersion&#10;&#10;AI-generated content may be incorrect.">
            <a:extLst>
              <a:ext uri="{FF2B5EF4-FFF2-40B4-BE49-F238E27FC236}">
                <a16:creationId xmlns:a16="http://schemas.microsoft.com/office/drawing/2014/main" id="{32853C3C-CA32-BDE2-9789-BEEC8A501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37" y="3532472"/>
            <a:ext cx="4194705" cy="25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306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21E16-89CB-CD2D-D448-1331A984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diagram of a solution&#10;&#10;AI-generated content may be incorrect.">
            <a:extLst>
              <a:ext uri="{FF2B5EF4-FFF2-40B4-BE49-F238E27FC236}">
                <a16:creationId xmlns:a16="http://schemas.microsoft.com/office/drawing/2014/main" id="{716F5D57-E9B0-3642-C4F4-6D7756BE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37058"/>
            <a:ext cx="5856149" cy="19774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CB2D3-9D13-83D9-6472-5DEF200CE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974036"/>
            <a:ext cx="5638801" cy="50239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Linear Feedback Policy: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Nominal + trajectory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Quick computation of trajectory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Covariance Propagation (EKF-like):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Mean: nonlinear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Covariance: closed-loop propagation based on linearized dynamics around mean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CDEA2A-3A9D-8CD1-FB6F-9C588079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Tools: Covariance Steering and SCP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40374-403E-DC9A-885A-347D898A3A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0915048" y="6295058"/>
            <a:ext cx="819750" cy="323970"/>
          </a:xfrm>
        </p:spPr>
        <p:txBody>
          <a:bodyPr/>
          <a:lstStyle/>
          <a:p>
            <a:pPr algn="r"/>
            <a:r>
              <a:rPr lang="en-US" dirty="0"/>
              <a:t>12/09/25           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1F56AA0-AFB9-9494-59EA-8D727AD18C28}"/>
              </a:ext>
            </a:extLst>
          </p:cNvPr>
          <p:cNvSpPr txBox="1">
            <a:spLocks/>
          </p:cNvSpPr>
          <p:nvPr/>
        </p:nvSpPr>
        <p:spPr>
          <a:xfrm>
            <a:off x="5984339" y="974036"/>
            <a:ext cx="5638801" cy="502399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Acumin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Convexification of Covariance Steering [2]: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Linear closed-loop covariance dynamics can be convexified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Formulate as an SDP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Sequential Convex Programming (SCP) [3]: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Linearize the mean + covariance dynamics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nonlinear mean </a:t>
            </a:r>
            <a:r>
              <a:rPr lang="en-US" sz="2000"/>
              <a:t>dynamics obeyed at </a:t>
            </a:r>
            <a:r>
              <a:rPr lang="en-US" sz="2000" dirty="0"/>
              <a:t>convergence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Trust region and </a:t>
            </a:r>
            <a:r>
              <a:rPr lang="en-US" sz="2000" dirty="0" err="1"/>
              <a:t>Lagrangian</a:t>
            </a:r>
            <a:r>
              <a:rPr lang="en-US" sz="2000" dirty="0"/>
              <a:t> updates</a:t>
            </a: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8EE7B-4767-3E2E-FB65-7B40AB489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509" y="2121003"/>
            <a:ext cx="29845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50228-3EB2-D220-C31F-4D5214B04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81" y="4798115"/>
            <a:ext cx="4800600" cy="39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397BA-78FA-F46E-04BD-0E24C85E5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981" y="3429000"/>
            <a:ext cx="3389028" cy="780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3F13B6-FB68-FEB0-87E4-6AB31977941A}"/>
              </a:ext>
            </a:extLst>
          </p:cNvPr>
          <p:cNvSpPr txBox="1"/>
          <p:nvPr/>
        </p:nvSpPr>
        <p:spPr>
          <a:xfrm>
            <a:off x="3465095" y="5883964"/>
            <a:ext cx="7546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[2] Liu, F., </a:t>
            </a:r>
            <a:r>
              <a:rPr lang="en-US" sz="1200" dirty="0" err="1"/>
              <a:t>Rapakoulias</a:t>
            </a:r>
            <a:r>
              <a:rPr lang="en-US" sz="1200" dirty="0"/>
              <a:t>, G., and </a:t>
            </a:r>
            <a:r>
              <a:rPr lang="en-US" sz="1200" dirty="0" err="1"/>
              <a:t>Tsiotras</a:t>
            </a:r>
            <a:r>
              <a:rPr lang="en-US" sz="1200" dirty="0"/>
              <a:t>, P., “Optimal Covariance Steering for Discrete-Time Linear Stochastic Systems,” IEEE Transactions on Automatic Control, 2025.</a:t>
            </a:r>
          </a:p>
          <a:p>
            <a:r>
              <a:rPr lang="en-US" sz="1200" dirty="0"/>
              <a:t>[3] Oguri, K., “Successive Convexification with Feasibility Guarantee via Augmented </a:t>
            </a:r>
            <a:r>
              <a:rPr lang="en-US" sz="1200" dirty="0" err="1"/>
              <a:t>Lagrangian</a:t>
            </a:r>
            <a:r>
              <a:rPr lang="en-US" sz="1200" dirty="0"/>
              <a:t> for Non-Convex Optimal Control Problems,” 62nd IEEE CDC, 2023.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997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94927-91C4-F7CD-7C1A-CA3E64458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0FF8F-8785-52C3-EF31-A286D0EC10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974036"/>
            <a:ext cx="11266713" cy="50239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2DDF52-584F-911B-2BCA-9A5FE43D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28EF2-D760-2282-C2EC-1AAEE25BA4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NRHOtoHalo_combined_animation_deviation_x5">
            <a:hlinkClick r:id="" action="ppaction://media"/>
            <a:extLst>
              <a:ext uri="{FF2B5EF4-FFF2-40B4-BE49-F238E27FC236}">
                <a16:creationId xmlns:a16="http://schemas.microsoft.com/office/drawing/2014/main" id="{0CCC5175-14B2-B981-06C5-090B0082D5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544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6070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226" y="5141493"/>
            <a:ext cx="3087758" cy="571919"/>
          </a:xfrm>
        </p:spPr>
        <p:txBody>
          <a:bodyPr/>
          <a:lstStyle/>
          <a:p>
            <a:r>
              <a:rPr lang="en-US" sz="2400" dirty="0" err="1"/>
              <a:t>SCvx</a:t>
            </a:r>
            <a:r>
              <a:rPr lang="en-US" sz="2400" dirty="0"/>
              <a:t>* algorithm on GitHub</a:t>
            </a:r>
          </a:p>
        </p:txBody>
      </p:sp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4704600-1612-E6A7-0D72-143B2F66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046" y="4911973"/>
            <a:ext cx="2012954" cy="194602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A6DC4B2-08B4-9A41-FC1B-65017496D931}"/>
              </a:ext>
            </a:extLst>
          </p:cNvPr>
          <p:cNvSpPr txBox="1">
            <a:spLocks/>
          </p:cNvSpPr>
          <p:nvPr/>
        </p:nvSpPr>
        <p:spPr>
          <a:xfrm>
            <a:off x="1004207" y="581201"/>
            <a:ext cx="10561274" cy="1601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lang="en-US" sz="9600" b="1" i="1" kern="1200" cap="none" baseline="0">
                <a:solidFill>
                  <a:schemeClr val="bg1"/>
                </a:solidFill>
                <a:latin typeface="Acumin Pro Condensed Semibold" panose="020B0506020202020204" pitchFamily="34" charset="77"/>
                <a:ea typeface="+mj-ea"/>
                <a:cs typeface="+mj-cs"/>
              </a:defRPr>
            </a:lvl1pPr>
          </a:lstStyle>
          <a:p>
            <a:r>
              <a:rPr lang="en-US" sz="2400" i="0" dirty="0"/>
              <a:t>This presentation is based on our paper “Robust Cislunar Low-Thrust Trajectory Optimization Under Uncertainties via Sequential Covariance Steering” in the Journal of Guidance, Control, and Dynamics, 2025. </a:t>
            </a:r>
          </a:p>
          <a:p>
            <a:r>
              <a:rPr lang="en-US" sz="2400" dirty="0"/>
              <a:t>This work was supported by the U.S. Air Force Office of Scientific Research through research grant FA9550-23-1-0512.</a:t>
            </a:r>
          </a:p>
          <a:p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8398C9-A263-F9A8-8735-0E25E83B29A8}"/>
              </a:ext>
            </a:extLst>
          </p:cNvPr>
          <p:cNvSpPr txBox="1">
            <a:spLocks/>
          </p:cNvSpPr>
          <p:nvPr/>
        </p:nvSpPr>
        <p:spPr>
          <a:xfrm>
            <a:off x="6667678" y="5141492"/>
            <a:ext cx="3087758" cy="571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lang="en-US" sz="9600" b="1" i="1" kern="1200" cap="none" baseline="0">
                <a:solidFill>
                  <a:schemeClr val="bg1"/>
                </a:solidFill>
                <a:latin typeface="Acumin Pro Condensed Semibold" panose="020B0506020202020204" pitchFamily="34" charset="77"/>
                <a:ea typeface="+mj-ea"/>
                <a:cs typeface="+mj-cs"/>
              </a:defRPr>
            </a:lvl1pPr>
          </a:lstStyle>
          <a:p>
            <a:r>
              <a:rPr lang="en-US" sz="2400" dirty="0"/>
              <a:t>Paper</a:t>
            </a:r>
          </a:p>
        </p:txBody>
      </p:sp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F4A9F410-155E-F909-3528-769ACF582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69" y="2139816"/>
            <a:ext cx="3066282" cy="3066282"/>
          </a:xfrm>
          <a:prstGeom prst="rect">
            <a:avLst/>
          </a:prstGeom>
        </p:spPr>
      </p:pic>
      <p:pic>
        <p:nvPicPr>
          <p:cNvPr id="12" name="Picture 11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9D90583F-C216-5B2E-001C-C89CBE6FB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366" y="2141832"/>
            <a:ext cx="3064266" cy="30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 Template.potx" id="{7A2887B6-AF1A-E24D-8E9D-870BBF53B331}" vid="{56A60E50-7EF6-C244-B1D3-2D887417E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37af3f4b-4b66-46f9-8456-831d9bc3e737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d6656b4d-3fa0-4709-acfb-d5e813445d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10418</TotalTime>
  <Words>509</Words>
  <Application>Microsoft Macintosh PowerPoint</Application>
  <PresentationFormat>Widescreen</PresentationFormat>
  <Paragraphs>74</Paragraphs>
  <Slides>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Acumin Pro Semibold</vt:lpstr>
      <vt:lpstr>Calibri</vt:lpstr>
      <vt:lpstr>Acumin Pro Condensed Semibold</vt:lpstr>
      <vt:lpstr>Acumin Pro</vt:lpstr>
      <vt:lpstr>Franklin Gothic Book</vt:lpstr>
      <vt:lpstr>Franklin Gothic Medium Cond</vt:lpstr>
      <vt:lpstr>Acumin Pro Medium</vt:lpstr>
      <vt:lpstr>Wingdings</vt:lpstr>
      <vt:lpstr>Franklin Gothic Medium</vt:lpstr>
      <vt:lpstr>Arial</vt:lpstr>
      <vt:lpstr>Office Theme</vt:lpstr>
      <vt:lpstr>Chance-Constrained Stochastic Trajectory Optimization for Spacecraft in Nonlinear Dynamical Systems</vt:lpstr>
      <vt:lpstr>Motivation: Cislunar Space Exploration</vt:lpstr>
      <vt:lpstr>Mission Design Practice: Current vs Proposed</vt:lpstr>
      <vt:lpstr>Problem Formulation</vt:lpstr>
      <vt:lpstr>Tools: Covariance Steering and SCP</vt:lpstr>
      <vt:lpstr>Simulation</vt:lpstr>
      <vt:lpstr>SCvx* algorithm on GitHub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Naoya Kumagai</cp:lastModifiedBy>
  <cp:revision>140</cp:revision>
  <cp:lastPrinted>2025-12-06T09:13:58Z</cp:lastPrinted>
  <dcterms:created xsi:type="dcterms:W3CDTF">2023-02-16T02:16:06Z</dcterms:created>
  <dcterms:modified xsi:type="dcterms:W3CDTF">2025-12-08T20:55:55Z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